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76" r:id="rId3"/>
    <p:sldId id="277" r:id="rId4"/>
    <p:sldId id="282" r:id="rId5"/>
    <p:sldId id="292" r:id="rId6"/>
    <p:sldId id="291" r:id="rId7"/>
    <p:sldId id="290" r:id="rId8"/>
    <p:sldId id="289" r:id="rId9"/>
    <p:sldId id="288" r:id="rId10"/>
    <p:sldId id="287" r:id="rId11"/>
    <p:sldId id="286" r:id="rId12"/>
    <p:sldId id="258" r:id="rId13"/>
    <p:sldId id="266" r:id="rId14"/>
    <p:sldId id="267" r:id="rId15"/>
    <p:sldId id="269" r:id="rId16"/>
    <p:sldId id="270" r:id="rId17"/>
    <p:sldId id="271" r:id="rId18"/>
    <p:sldId id="273" r:id="rId19"/>
    <p:sldId id="274" r:id="rId20"/>
    <p:sldId id="275" r:id="rId21"/>
    <p:sldId id="279" r:id="rId22"/>
    <p:sldId id="280" r:id="rId23"/>
    <p:sldId id="283" r:id="rId24"/>
    <p:sldId id="284" r:id="rId25"/>
    <p:sldId id="302" r:id="rId26"/>
    <p:sldId id="303" r:id="rId27"/>
    <p:sldId id="304" r:id="rId28"/>
    <p:sldId id="307" r:id="rId29"/>
    <p:sldId id="305" r:id="rId30"/>
    <p:sldId id="306" r:id="rId31"/>
    <p:sldId id="262" r:id="rId32"/>
    <p:sldId id="261" r:id="rId33"/>
    <p:sldId id="260" r:id="rId34"/>
    <p:sldId id="257" r:id="rId35"/>
    <p:sldId id="263" r:id="rId36"/>
    <p:sldId id="278" r:id="rId37"/>
    <p:sldId id="264" r:id="rId38"/>
    <p:sldId id="265" r:id="rId39"/>
    <p:sldId id="296" r:id="rId40"/>
    <p:sldId id="298" r:id="rId41"/>
    <p:sldId id="308" r:id="rId42"/>
    <p:sldId id="294" r:id="rId43"/>
    <p:sldId id="293" r:id="rId44"/>
    <p:sldId id="295" r:id="rId45"/>
    <p:sldId id="301" r:id="rId46"/>
    <p:sldId id="299" r:id="rId47"/>
    <p:sldId id="312" r:id="rId48"/>
    <p:sldId id="313" r:id="rId49"/>
    <p:sldId id="314" r:id="rId50"/>
    <p:sldId id="315" r:id="rId51"/>
    <p:sldId id="316" r:id="rId52"/>
    <p:sldId id="300" r:id="rId53"/>
    <p:sldId id="310" r:id="rId54"/>
    <p:sldId id="285" r:id="rId55"/>
    <p:sldId id="31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14B4EC-CEEC-49D2-83AD-57739D790B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A6F9D-B493-4A28-9398-BD2D93E11B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7CECC-CC71-42BD-8C0B-34ACAD537B63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552B5-4B09-436F-9B1B-7026A1B00C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http://www.stephan-bechtel.de/3bv.htm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212C2-7518-454D-9CC2-CB1951EE12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1BD02-E399-4E8C-92FC-7D5F1C3D4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11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D6D44-042A-465E-98FA-E2A9808AE9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http://www.stephan-bechtel.de/3bv.htm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5B868-B9EB-44AD-BBDD-B122CD17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328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314D-3F48-4665-B3ED-F0363A096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F0775-A4B4-4088-89D5-64AB20686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0A2D0-BD5B-4EF7-BA12-28753240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CC3E-B7ED-4147-90ED-5D635CFD449C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C50B-CE8E-40CB-9EA0-B7C1AD68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8829F-272C-4345-B502-FF0E7BA6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DE2A-2A74-4380-A268-6F68F7FF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C8D27-68F1-46B2-AEA6-8033217E3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47EAD-CE14-4C46-A37C-AD542A6A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3E4-BF6C-4E60-9F8E-6AE383694221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5C505-B0E6-4ACF-90D5-9406E460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07965-1E2A-4EDB-B844-8A4034A0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4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04E79-054C-4248-AE5D-63435F740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43CDF-168F-4625-A6E1-1E5E06A81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9452E-88BE-4F64-B1B4-0C529CDB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BADB-17AC-4061-AEB6-843054245BB1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35A3E-E21D-47C3-8610-7839BC83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19CB-FA60-4493-BFF1-76D84182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5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2F1D-1FB5-42A9-91C5-27A8F232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E936-8024-4A02-8E10-60E7BAA2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23D3D-CB2B-456E-93A5-0AB76AEE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769C-CEA9-4F7D-BBA1-EC8716A92DD6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F94CD-0C49-45EF-8B6D-957DF7B6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28419-2293-4A73-89F3-9C509BA6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8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4B11-F561-48F7-A859-120ADBAC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45429-49D6-4F61-84E1-CDD683A9C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C98F-578E-46F4-A606-0915F1C6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EB261-20AB-46E0-9F2C-FE622784620D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37AB4-A736-41D6-AD8D-6657E4677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3556C-41B4-4460-972E-D32E5E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3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1A68-959D-4F3F-8783-F9B3849F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D0EB3-2FC0-4620-AA59-8D65FBDB0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B555A-8DC2-4A39-93FE-59F08FE31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8DF72-B135-4E88-94A7-0B1154BF3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3BA9-74FB-4E4D-8ADE-B7D341D5BD1B}" type="datetime1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16BFB-E601-4DEC-9656-B6BC6C15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46382-F26A-4E2A-B1E2-D4795C33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D0F4-7B68-47B2-B9F2-F2DCAE99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AB0E3-14BB-4D0D-8073-0B38C1A9B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EF6C3-48EE-4D46-A14F-CE5D1A3D9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A7F2E-2670-4FB4-9527-029C04FA3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E90A7-96FF-4FFE-AFB2-F28C40739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283DC1-D27B-427D-8CD5-D77A871A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73818-F666-44DE-8869-486477C3357C}" type="datetime1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629D3-0474-4D49-8194-5E9BF0D6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8FCC8-3A9A-47A2-9568-9F4E0EFD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5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FFEC-820F-4045-9724-BA6FA7C8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99B42-CE1A-447F-9586-3487B452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E64B-2CA7-4EA0-9559-2FA7402CFC70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AC367-6495-4677-884E-321E626A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2184E-BD04-4853-9D5B-40D9E4FE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B3D12-83FE-4154-8057-87E89F03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37565-0BC3-4974-B16C-DCD5D6DB37FF}" type="datetime1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088CA-398E-44C2-B608-21BE35D5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F49C5-7584-41B1-9CF1-AEAEE11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0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D70D-691C-458F-B577-FAAAC413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23631-493E-44B7-9E75-C1CFDEDA2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579B3-06C9-445C-A153-86F9AA756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7DA9C-3392-4F4C-B522-A2221FA4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C1DC-8A15-4B50-B83B-F1D73754B028}" type="datetime1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6EBF5-85AB-4424-9D6F-704CE36B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18480-45E5-4590-8C15-1C9FD246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1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B88A-0369-4D65-A180-76699259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03F65-D8C5-4A5F-9905-D074C940A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7CF33-11E3-41C9-9803-710AA159C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A239-2FFB-4302-BCEE-46B2171A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45E8-5E38-433A-90A6-4C7122A3E7F5}" type="datetime1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9B17D-DB0A-4665-AD71-E585A951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http://www.stephan-bechtel.de/3bv.htm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11FD1-AE7D-4071-B979-33BF64C4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B99A5-EE0D-4AEC-A8DD-89092E8D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1266A-8073-4A46-9FA9-A1A628852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E7236-A5E9-4887-94A1-74A17D038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6E336-DB36-4252-9E85-D7FA169C936C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C436-27AB-4C5F-8B64-E44ADA717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http://www.stephan-bechtel.de/3bv.htm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D62A1-226E-47A1-83E9-43D061495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B078-EB2E-4CD9-B5A8-A16474FC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18" Type="http://schemas.openxmlformats.org/officeDocument/2006/relationships/image" Target="../media/image1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gif"/><Relationship Id="rId17" Type="http://schemas.openxmlformats.org/officeDocument/2006/relationships/image" Target="../media/image16.gif"/><Relationship Id="rId2" Type="http://schemas.openxmlformats.org/officeDocument/2006/relationships/image" Target="../media/image1.png"/><Relationship Id="rId16" Type="http://schemas.openxmlformats.org/officeDocument/2006/relationships/image" Target="../media/image15.gif"/><Relationship Id="rId20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5" Type="http://schemas.openxmlformats.org/officeDocument/2006/relationships/image" Target="../media/image14.gif"/><Relationship Id="rId10" Type="http://schemas.openxmlformats.org/officeDocument/2006/relationships/image" Target="../media/image9.gif"/><Relationship Id="rId19" Type="http://schemas.openxmlformats.org/officeDocument/2006/relationships/image" Target="../media/image18.gif"/><Relationship Id="rId4" Type="http://schemas.openxmlformats.org/officeDocument/2006/relationships/image" Target="../media/image3.png"/><Relationship Id="rId9" Type="http://schemas.openxmlformats.org/officeDocument/2006/relationships/image" Target="../media/image8.gif"/><Relationship Id="rId14" Type="http://schemas.openxmlformats.org/officeDocument/2006/relationships/image" Target="../media/image1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uckytoilet.wordpress.com/2012/12/23/2125/" TargetMode="External"/><Relationship Id="rId2" Type="http://schemas.openxmlformats.org/officeDocument/2006/relationships/hyperlink" Target="https://github.com/ryanbaldini/MineSweeperNeural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olei.wang/Main/Index.asp" TargetMode="External"/><Relationship Id="rId5" Type="http://schemas.openxmlformats.org/officeDocument/2006/relationships/hyperlink" Target="http://www.stephan-bechtel.de/3bv.htm" TargetMode="External"/><Relationship Id="rId4" Type="http://schemas.openxmlformats.org/officeDocument/2006/relationships/hyperlink" Target="http://www.cs.toronto.edu/~cvs/minesweeper/minesweeper.pdf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5CBC-1626-48BD-B1EE-016B7304C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Minesweeper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AE0AD-2FE2-4750-9688-612A977C7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With Convolutional Neural Networks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Yang Liu, </a:t>
            </a:r>
            <a:r>
              <a:rPr lang="en-US" dirty="0" err="1">
                <a:solidFill>
                  <a:schemeClr val="bg1"/>
                </a:solidFill>
              </a:rPr>
              <a:t>Yiluo</a:t>
            </a:r>
            <a:r>
              <a:rPr lang="en-US" dirty="0">
                <a:solidFill>
                  <a:schemeClr val="bg1"/>
                </a:solidFill>
              </a:rPr>
              <a:t> Qin</a:t>
            </a:r>
          </a:p>
          <a:p>
            <a:r>
              <a:rPr lang="en-US" dirty="0">
                <a:solidFill>
                  <a:schemeClr val="bg1"/>
                </a:solidFill>
              </a:rPr>
              <a:t>COGS 181 Spring 2020</a:t>
            </a:r>
          </a:p>
        </p:txBody>
      </p:sp>
    </p:spTree>
    <p:extLst>
      <p:ext uri="{BB962C8B-B14F-4D97-AF65-F5344CB8AC3E}">
        <p14:creationId xmlns:p14="http://schemas.microsoft.com/office/powerpoint/2010/main" val="318872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37AC-E442-4077-BA57-DF4BE56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ECD8-A3E3-40C8-9303-0759D4AE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Input: </a:t>
            </a:r>
            <a:r>
              <a:rPr lang="en-US" dirty="0">
                <a:solidFill>
                  <a:schemeClr val="bg1"/>
                </a:solidFill>
              </a:rPr>
              <a:t>current game board array (16 x 30)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-with some preprocessing (more on that soon)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 map with probability of mines (16 x 30)</a:t>
            </a:r>
          </a:p>
        </p:txBody>
      </p:sp>
    </p:spTree>
    <p:extLst>
      <p:ext uri="{BB962C8B-B14F-4D97-AF65-F5344CB8AC3E}">
        <p14:creationId xmlns:p14="http://schemas.microsoft.com/office/powerpoint/2010/main" val="205528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37AC-E442-4077-BA57-DF4BE56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ECD8-A3E3-40C8-9303-0759D4AE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Input: </a:t>
            </a:r>
            <a:r>
              <a:rPr lang="en-US" dirty="0">
                <a:solidFill>
                  <a:schemeClr val="bg1"/>
                </a:solidFill>
              </a:rPr>
              <a:t>current game board array (16 x 30)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-with some preprocessing (more on that soon)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 map with probability of mines (16 x 30)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Then model selects the cell with lowest probability in output</a:t>
            </a:r>
          </a:p>
        </p:txBody>
      </p:sp>
    </p:spTree>
    <p:extLst>
      <p:ext uri="{BB962C8B-B14F-4D97-AF65-F5344CB8AC3E}">
        <p14:creationId xmlns:p14="http://schemas.microsoft.com/office/powerpoint/2010/main" val="231530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C10B-EF0A-42F5-A741-F29AA5B5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600FB-72A8-4DF5-BD09-502FE1037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11 x 16 x 30, 11 channels of current gameboard (16 x 30)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Just like </a:t>
            </a:r>
            <a:r>
              <a:rPr lang="en-US" altLang="zh-CN" dirty="0">
                <a:solidFill>
                  <a:schemeClr val="bg1"/>
                </a:solidFill>
              </a:rPr>
              <a:t>3 channels (RGB) of a picture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Channel 1: Binary map for “already revealed” cells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Channel 2: Binary map indicating “cell is on gameboard”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Channel 3-11: One hot encoding corresponds to number 0~8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F0424-2096-40FF-8FF4-D3FE2FE3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2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https://github.com/ryanbaldini/MineSweeperNeuralNet</a:t>
            </a:r>
          </a:p>
        </p:txBody>
      </p:sp>
    </p:spTree>
    <p:extLst>
      <p:ext uri="{BB962C8B-B14F-4D97-AF65-F5344CB8AC3E}">
        <p14:creationId xmlns:p14="http://schemas.microsoft.com/office/powerpoint/2010/main" val="96537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974E-7004-4973-B66A-53F88400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1: Binary Revealed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B63E-D0A9-447E-AC82-FCBA6554D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Tells which cells contains information to read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E3625-FA18-4BDD-866D-4FB58CB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0371"/>
            <a:ext cx="4772025" cy="303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906B1-AC63-44FB-80E0-273772E26475}"/>
              </a:ext>
            </a:extLst>
          </p:cNvPr>
          <p:cNvSpPr txBox="1"/>
          <p:nvPr/>
        </p:nvSpPr>
        <p:spPr>
          <a:xfrm>
            <a:off x="6096000" y="2051415"/>
            <a:ext cx="5603846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1., 1., 1., 1., 1.,</a:t>
            </a:r>
            <a:r>
              <a:rPr lang="en-US" sz="1100" dirty="0">
                <a:solidFill>
                  <a:schemeClr val="bg1"/>
                </a:solidFill>
              </a:rPr>
              <a:t>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1., 1., 1., 1., 1., 1.,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1., 1., 1., 1., 1., 1.,</a:t>
            </a:r>
            <a:r>
              <a:rPr lang="en-US" sz="1100" dirty="0">
                <a:solidFill>
                  <a:srgbClr val="0070C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1., 1., 1., 1., 1., 1.,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1., 1., 1., 1., 1., 1.,</a:t>
            </a:r>
            <a:r>
              <a:rPr lang="en-US" sz="1100" dirty="0">
                <a:solidFill>
                  <a:srgbClr val="0070C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</a:t>
            </a:r>
            <a:r>
              <a:rPr lang="en-US" sz="1100" dirty="0">
                <a:solidFill>
                  <a:srgbClr val="0070C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0.]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74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974E-7004-4973-B66A-53F88400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2: Binary “On the Board”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906B1-AC63-44FB-80E0-273772E26475}"/>
              </a:ext>
            </a:extLst>
          </p:cNvPr>
          <p:cNvSpPr txBox="1"/>
          <p:nvPr/>
        </p:nvSpPr>
        <p:spPr>
          <a:xfrm>
            <a:off x="2176943" y="1615187"/>
            <a:ext cx="783811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rgbClr val="00B0F0"/>
              </a:solidFill>
            </a:endParaRPr>
          </a:p>
          <a:p>
            <a:pPr algn="ctr"/>
            <a:endParaRPr lang="en-US" sz="2000" dirty="0">
              <a:solidFill>
                <a:srgbClr val="00B0F0"/>
              </a:solidFill>
            </a:endParaRPr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1., </a:t>
            </a:r>
            <a:r>
              <a:rPr lang="en-US" sz="2000" dirty="0">
                <a:solidFill>
                  <a:schemeClr val="bg1"/>
                </a:solidFill>
              </a:rPr>
              <a:t>16 x 30 just all ones</a:t>
            </a:r>
          </a:p>
        </p:txBody>
      </p:sp>
    </p:spTree>
    <p:extLst>
      <p:ext uri="{BB962C8B-B14F-4D97-AF65-F5344CB8AC3E}">
        <p14:creationId xmlns:p14="http://schemas.microsoft.com/office/powerpoint/2010/main" val="368589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974E-7004-4973-B66A-53F88400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2: Binary “On the Board”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906B1-AC63-44FB-80E0-273772E26475}"/>
              </a:ext>
            </a:extLst>
          </p:cNvPr>
          <p:cNvSpPr txBox="1"/>
          <p:nvPr/>
        </p:nvSpPr>
        <p:spPr>
          <a:xfrm>
            <a:off x="2176943" y="1660783"/>
            <a:ext cx="783811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0., 0., 0., 0., 0., 0., 0., 0., 0., 0., 0., 0., 0., 0., 0., 0., 0., 0., 0., 0., 0., 0., 0., 0., 0., 0., 0., 0., 0., 0., 0., 0.,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</a:t>
            </a:r>
            <a:r>
              <a:rPr lang="en-US" sz="1200" dirty="0">
                <a:solidFill>
                  <a:srgbClr val="00B0F0"/>
                </a:solidFill>
              </a:rPr>
              <a:t>1., 1., 1., 1., 1., 1., 1., 1., 1., 1., 1., 1., 1., 1., 1., 1., 1., 1., 1., 1., 1., 1., 1., 1., 1., 1., 1., 1., 1., 1., </a:t>
            </a:r>
            <a:r>
              <a:rPr lang="en-US" sz="1200" dirty="0">
                <a:solidFill>
                  <a:schemeClr val="bg1"/>
                </a:solidFill>
              </a:rPr>
              <a:t>0.,</a:t>
            </a:r>
            <a:endParaRPr lang="en-US" sz="1200" dirty="0">
              <a:solidFill>
                <a:srgbClr val="00B0F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0., 0., 0., 0., 0., 0., 0., 0., 0., 0., 0., 0., 0., 0., 0., 0., 0., 0., 0., 0., 0., 0., 0., 0., 0., 0., 0., 0., 0., 0., 0., 0., 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0., zero-padding 1 for 3x3 filters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To output same dimension (16x30) for each conv2d layer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Let the model knows when it is near edges and corners 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4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974E-7004-4973-B66A-53F88400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3: One </a:t>
            </a:r>
            <a:r>
              <a:rPr lang="en-US" altLang="zh-CN" dirty="0">
                <a:solidFill>
                  <a:schemeClr val="bg1"/>
                </a:solidFill>
              </a:rPr>
              <a:t>Hot Encoding for 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E3625-FA18-4BDD-866D-4FB58CB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0371"/>
            <a:ext cx="4772025" cy="303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906B1-AC63-44FB-80E0-273772E26475}"/>
              </a:ext>
            </a:extLst>
          </p:cNvPr>
          <p:cNvSpPr txBox="1"/>
          <p:nvPr/>
        </p:nvSpPr>
        <p:spPr>
          <a:xfrm>
            <a:off x="6096000" y="2051415"/>
            <a:ext cx="56038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</a:t>
            </a:r>
            <a:r>
              <a:rPr lang="en-US" sz="1100" dirty="0">
                <a:solidFill>
                  <a:schemeClr val="bg1"/>
                </a:solidFill>
              </a:rPr>
              <a:t> 0., 0., 0., 0., 0., 0., 0., 0., 0., 0., 0., 0., 0., 0., 0., 0.]</a:t>
            </a:r>
          </a:p>
        </p:txBody>
      </p:sp>
    </p:spTree>
    <p:extLst>
      <p:ext uri="{BB962C8B-B14F-4D97-AF65-F5344CB8AC3E}">
        <p14:creationId xmlns:p14="http://schemas.microsoft.com/office/powerpoint/2010/main" val="2033792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974E-7004-4973-B66A-53F88400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4: One </a:t>
            </a:r>
            <a:r>
              <a:rPr lang="en-US" altLang="zh-CN" dirty="0">
                <a:solidFill>
                  <a:schemeClr val="bg1"/>
                </a:solidFill>
              </a:rPr>
              <a:t>Hot Encoding for 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E3625-FA18-4BDD-866D-4FB58CB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0371"/>
            <a:ext cx="4772025" cy="303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906B1-AC63-44FB-80E0-273772E26475}"/>
              </a:ext>
            </a:extLst>
          </p:cNvPr>
          <p:cNvSpPr txBox="1"/>
          <p:nvPr/>
        </p:nvSpPr>
        <p:spPr>
          <a:xfrm>
            <a:off x="6096000" y="2059804"/>
            <a:ext cx="56038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</a:t>
            </a:r>
            <a:r>
              <a:rPr lang="en-US" sz="1100" dirty="0">
                <a:solidFill>
                  <a:srgbClr val="00B0F0"/>
                </a:solidFill>
              </a:rPr>
              <a:t>1., 1.,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1., 1., 1., </a:t>
            </a:r>
            <a:r>
              <a:rPr lang="en-US" sz="1100" dirty="0">
                <a:solidFill>
                  <a:schemeClr val="bg1"/>
                </a:solidFill>
              </a:rPr>
              <a:t>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</a:t>
            </a:r>
            <a:r>
              <a:rPr lang="en-US" sz="1100" dirty="0">
                <a:solidFill>
                  <a:srgbClr val="00B0F0"/>
                </a:solidFill>
              </a:rPr>
              <a:t>1.,</a:t>
            </a:r>
            <a:r>
              <a:rPr lang="en-US" sz="1100" dirty="0">
                <a:solidFill>
                  <a:schemeClr val="bg1"/>
                </a:solidFill>
              </a:rPr>
              <a:t>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0.]</a:t>
            </a:r>
          </a:p>
        </p:txBody>
      </p:sp>
    </p:spTree>
    <p:extLst>
      <p:ext uri="{BB962C8B-B14F-4D97-AF65-F5344CB8AC3E}">
        <p14:creationId xmlns:p14="http://schemas.microsoft.com/office/powerpoint/2010/main" val="388524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974E-7004-4973-B66A-53F88400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5: One </a:t>
            </a:r>
            <a:r>
              <a:rPr lang="en-US" altLang="zh-CN" dirty="0">
                <a:solidFill>
                  <a:schemeClr val="bg1"/>
                </a:solidFill>
              </a:rPr>
              <a:t>Hot Encoding for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E3625-FA18-4BDD-866D-4FB58CB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0371"/>
            <a:ext cx="4772025" cy="303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906B1-AC63-44FB-80E0-273772E26475}"/>
              </a:ext>
            </a:extLst>
          </p:cNvPr>
          <p:cNvSpPr txBox="1"/>
          <p:nvPr/>
        </p:nvSpPr>
        <p:spPr>
          <a:xfrm>
            <a:off x="6096000" y="2059804"/>
            <a:ext cx="56038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0., 0.]</a:t>
            </a:r>
          </a:p>
        </p:txBody>
      </p:sp>
    </p:spTree>
    <p:extLst>
      <p:ext uri="{BB962C8B-B14F-4D97-AF65-F5344CB8AC3E}">
        <p14:creationId xmlns:p14="http://schemas.microsoft.com/office/powerpoint/2010/main" val="316767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974E-7004-4973-B66A-53F88400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6: One </a:t>
            </a:r>
            <a:r>
              <a:rPr lang="en-US" altLang="zh-CN" dirty="0">
                <a:solidFill>
                  <a:schemeClr val="bg1"/>
                </a:solidFill>
              </a:rPr>
              <a:t>Hot Encoding for 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E3625-FA18-4BDD-866D-4FB58CB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0371"/>
            <a:ext cx="4772025" cy="303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906B1-AC63-44FB-80E0-273772E26475}"/>
              </a:ext>
            </a:extLst>
          </p:cNvPr>
          <p:cNvSpPr txBox="1"/>
          <p:nvPr/>
        </p:nvSpPr>
        <p:spPr>
          <a:xfrm>
            <a:off x="6096000" y="2059804"/>
            <a:ext cx="56038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</a:t>
            </a:r>
            <a:r>
              <a:rPr lang="en-US" sz="1100" dirty="0">
                <a:solidFill>
                  <a:srgbClr val="00B0F0"/>
                </a:solidFill>
              </a:rPr>
              <a:t>1., </a:t>
            </a:r>
            <a:r>
              <a:rPr lang="en-US" sz="1100" dirty="0">
                <a:solidFill>
                  <a:schemeClr val="bg1"/>
                </a:solidFill>
              </a:rPr>
              <a:t>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0., 0.]</a:t>
            </a:r>
          </a:p>
        </p:txBody>
      </p:sp>
    </p:spTree>
    <p:extLst>
      <p:ext uri="{BB962C8B-B14F-4D97-AF65-F5344CB8AC3E}">
        <p14:creationId xmlns:p14="http://schemas.microsoft.com/office/powerpoint/2010/main" val="14652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28B6-9819-4731-B28B-469B2619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Minesweeper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FB13B-47F9-41E8-80CF-F558038E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6001"/>
            <a:ext cx="1438275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CE5CC-A755-40DF-992B-5D5869BDF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22" y="1856326"/>
            <a:ext cx="26670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93B97-174D-4ADC-9672-21E3DB27E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770" y="1856326"/>
            <a:ext cx="4819650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3F6C3-FB6B-4222-8024-2A8AF9514F55}"/>
              </a:ext>
            </a:extLst>
          </p:cNvPr>
          <p:cNvSpPr txBox="1"/>
          <p:nvPr/>
        </p:nvSpPr>
        <p:spPr>
          <a:xfrm>
            <a:off x="789744" y="5134062"/>
            <a:ext cx="1535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Beginner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8 x 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10 mines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6EBAA-8B63-4087-8CE6-24CA8E893CFF}"/>
              </a:ext>
            </a:extLst>
          </p:cNvPr>
          <p:cNvSpPr txBox="1"/>
          <p:nvPr/>
        </p:nvSpPr>
        <p:spPr>
          <a:xfrm>
            <a:off x="3816029" y="5134062"/>
            <a:ext cx="1535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Intermediate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16 x 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40 mines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D21D-FCE3-493B-9BE9-D319E009A2F9}"/>
              </a:ext>
            </a:extLst>
          </p:cNvPr>
          <p:cNvSpPr txBox="1"/>
          <p:nvPr/>
        </p:nvSpPr>
        <p:spPr>
          <a:xfrm>
            <a:off x="8533002" y="5134062"/>
            <a:ext cx="1535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Expert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16 x 30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99 mines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F5E4E796-B682-4973-A08C-5828B4D6D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009" y="618274"/>
            <a:ext cx="828791" cy="819264"/>
          </a:xfrm>
          <a:prstGeom prst="rect">
            <a:avLst/>
          </a:prstGeom>
        </p:spPr>
      </p:pic>
      <p:pic>
        <p:nvPicPr>
          <p:cNvPr id="12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id="{1D67A973-07B0-4D0D-B5FA-C3E61A8965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19" y="589695"/>
            <a:ext cx="838317" cy="847843"/>
          </a:xfrm>
          <a:prstGeom prst="rect">
            <a:avLst/>
          </a:prstGeom>
        </p:spPr>
      </p:pic>
      <p:pic>
        <p:nvPicPr>
          <p:cNvPr id="14" name="Picture 13" descr="A picture containing building, clock&#10;&#10;Description automatically generated">
            <a:extLst>
              <a:ext uri="{FF2B5EF4-FFF2-40B4-BE49-F238E27FC236}">
                <a16:creationId xmlns:a16="http://schemas.microsoft.com/office/drawing/2014/main" id="{B1B35E1A-E0B1-4461-9A44-69D9543C8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33" y="618274"/>
            <a:ext cx="828791" cy="828791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6D22E5D5-3072-43D7-A4E0-89C12670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21" y="618274"/>
            <a:ext cx="828791" cy="8192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9EE91E-4141-43A5-BF18-CFA03C6BAD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50" y="2379479"/>
            <a:ext cx="1524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A4B599-CF2D-49B0-BDCE-53BA72206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26" y="2081322"/>
            <a:ext cx="152400" cy="152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217FE1-79B7-4E2D-95DA-EA75AF622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79" y="2084052"/>
            <a:ext cx="152400" cy="152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9BF327-8596-4B04-BECC-2E4F1205A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25" y="2081322"/>
            <a:ext cx="152400" cy="152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1952F0-41D3-4329-A0EF-E54EB39887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02" y="2228915"/>
            <a:ext cx="152400" cy="15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C83D2E-27A5-4C9E-8201-2F06A1EF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32" y="2228915"/>
            <a:ext cx="152400" cy="15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9C3001-3D99-4FED-A550-2FD86BA96E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32" y="2231886"/>
            <a:ext cx="152400" cy="15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25BCDE-393F-4A27-B003-D914277C98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26" y="2380792"/>
            <a:ext cx="152400" cy="15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8CEAE7-E65B-4F29-BF1C-4343C82547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56" y="2379479"/>
            <a:ext cx="15240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846CBC3-CE7C-420B-A420-0F98C4B65B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56" y="2531879"/>
            <a:ext cx="152400" cy="152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AEC1C0A-9162-4696-82C5-9A6FCAEB06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6" y="2530043"/>
            <a:ext cx="152400" cy="152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60AC415-FA3D-4DEB-B1C8-B83631F388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56" y="2530855"/>
            <a:ext cx="1524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8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974E-7004-4973-B66A-53F88400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7-11: One </a:t>
            </a:r>
            <a:r>
              <a:rPr lang="en-US" altLang="zh-CN" dirty="0">
                <a:solidFill>
                  <a:schemeClr val="bg1"/>
                </a:solidFill>
              </a:rPr>
              <a:t>Hot Encoding for 4-8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E3625-FA18-4BDD-866D-4FB58CB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0371"/>
            <a:ext cx="4772025" cy="303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906B1-AC63-44FB-80E0-273772E26475}"/>
              </a:ext>
            </a:extLst>
          </p:cNvPr>
          <p:cNvSpPr txBox="1"/>
          <p:nvPr/>
        </p:nvSpPr>
        <p:spPr>
          <a:xfrm>
            <a:off x="6096000" y="2059804"/>
            <a:ext cx="56038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0., 0.]</a:t>
            </a:r>
          </a:p>
          <a:p>
            <a:r>
              <a:rPr lang="en-US" sz="1100" dirty="0">
                <a:solidFill>
                  <a:schemeClr val="bg1"/>
                </a:solidFill>
              </a:rPr>
              <a:t>[0., 0., 0., 0., 0., 0., 0., 0., 0., 0., 0., 0.,</a:t>
            </a:r>
            <a:r>
              <a:rPr lang="en-US" sz="1100" dirty="0">
                <a:solidFill>
                  <a:srgbClr val="00B0F0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0., 0., 0., 0., 0., 0., 0., 0., 0., 0., 0., 0., 0., 0., 0., 0., 0., 0.]</a:t>
            </a:r>
          </a:p>
        </p:txBody>
      </p:sp>
    </p:spTree>
    <p:extLst>
      <p:ext uri="{BB962C8B-B14F-4D97-AF65-F5344CB8AC3E}">
        <p14:creationId xmlns:p14="http://schemas.microsoft.com/office/powerpoint/2010/main" val="1101445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67CD-555D-4C77-BF19-53655E09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DF0D38-3DA3-4943-BE9F-D42A7F703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Five 3x3 convolutional layers, each with 64 kernels and 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 activation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One 1x1 convolution with 1 kernel and sigmoid activation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Multiply final output with revealed mask (more on that…)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 ensure cells already revealed have probability 0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89ACC06-4E92-4FCE-A448-A54DE2EC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2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https://github.com/ryanbaldini/MineSweeperNeuralNet</a:t>
            </a:r>
          </a:p>
        </p:txBody>
      </p:sp>
    </p:spTree>
    <p:extLst>
      <p:ext uri="{BB962C8B-B14F-4D97-AF65-F5344CB8AC3E}">
        <p14:creationId xmlns:p14="http://schemas.microsoft.com/office/powerpoint/2010/main" val="131798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67CD-555D-4C77-BF19-53655E09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1A6F4B2-0C4F-49FC-9482-EAE3FA869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3176"/>
            <a:ext cx="7023076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.conv1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.conv2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.conv3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.conv4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.conv5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.conv6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.sigmoid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nn.Sigmoid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69D6DB1-3C73-42C8-99BD-1A66F8C03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760786"/>
            <a:ext cx="4363695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CC7832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dirty="0">
                <a:solidFill>
                  <a:srgbClr val="FFC66D"/>
                </a:solidFill>
                <a:latin typeface="Consolas" panose="020B0609020204030204" pitchFamily="49" charset="0"/>
              </a:rPr>
              <a:t>forward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revealed):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.conv1(x))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.conv2(x))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.conv3(x))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.conv4(x))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.conv5(x))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.sigmoid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.conv6(x))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x * revealed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>
                <a:solidFill>
                  <a:srgbClr val="CC7832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x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6F2FD1-32AC-4E30-B7FE-35514F8A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3354" y="3760786"/>
            <a:ext cx="3730508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nn.BCELoss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optim.Adam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net.parameters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05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67CD-555D-4C77-BF19-53655E09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1A6F4B2-0C4F-49FC-9482-EAE3FA869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3176"/>
            <a:ext cx="7023076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.conv1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.conv2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.conv3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.conv4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.conv5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.conv6 = nn.Conv2d(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.sigmoid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nn.Sigmoid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69D6DB1-3C73-42C8-99BD-1A66F8C03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760786"/>
            <a:ext cx="4363695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CC7832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dirty="0">
                <a:solidFill>
                  <a:srgbClr val="FFC66D"/>
                </a:solidFill>
                <a:latin typeface="Consolas" panose="020B0609020204030204" pitchFamily="49" charset="0"/>
              </a:rPr>
              <a:t>forward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revealed):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.conv1(x))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.conv2(x))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.conv3(x))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.conv4(x))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F.relu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.conv5(x))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</a:t>
            </a:r>
            <a:r>
              <a:rPr lang="en-US" altLang="en-US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.sigmoid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.conv6(x))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x = x * revealed</a:t>
            </a:r>
            <a:b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>
                <a:solidFill>
                  <a:srgbClr val="CC7832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dirty="0">
                <a:solidFill>
                  <a:srgbClr val="A9B7C6"/>
                </a:solidFill>
                <a:latin typeface="Consolas" panose="020B0609020204030204" pitchFamily="49" charset="0"/>
              </a:rPr>
              <a:t>x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6F2FD1-32AC-4E30-B7FE-35514F8A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3354" y="3760786"/>
            <a:ext cx="3730508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nn.BCELoss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optim.Adam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net.parameters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DC2E1F-FF77-49E5-84CD-8AA1D8F5175A}"/>
              </a:ext>
            </a:extLst>
          </p:cNvPr>
          <p:cNvSpPr/>
          <p:nvPr/>
        </p:nvSpPr>
        <p:spPr>
          <a:xfrm>
            <a:off x="1048624" y="5721292"/>
            <a:ext cx="2491530" cy="33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68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19BA-475A-44DF-8D0D-0A6A992D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Revealed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BFC7-A28B-4B79-896C-F694CCE28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Sigmoid output will generate probabilities even for opened cells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But we know they cannot be mines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 multiply with a mask (inverse of channel 0) after sigmoid layer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 ensure cells already revealed have probability 0 of mines</a:t>
            </a:r>
          </a:p>
        </p:txBody>
      </p:sp>
    </p:spTree>
    <p:extLst>
      <p:ext uri="{BB962C8B-B14F-4D97-AF65-F5344CB8AC3E}">
        <p14:creationId xmlns:p14="http://schemas.microsoft.com/office/powerpoint/2010/main" val="2794429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19BA-475A-44DF-8D0D-0A6A992D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Revealed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BFC7-A28B-4B79-896C-F694CCE28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Wait we mentioned the model will choose cell with lowest probability.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After multiplication, won’t it choose one of the revealed cells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Because they have probabilities 0?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2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19BA-475A-44DF-8D0D-0A6A992D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Revealed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BFC7-A28B-4B79-896C-F694CCE28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Wait we mentioned the model will choose cell with lowest probability.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After multiplication, won’t it choose one of the revealed cells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Because they have probabilities 0?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simply elementwise-add channel 0 back to the output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 ensure revealed cells have probability 1 and will never be selected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46AC03-EA18-4917-B831-FD494C3C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56" y="4565600"/>
            <a:ext cx="689644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solidFill>
                  <a:srgbClr val="A9B7C6"/>
                </a:solidFill>
                <a:latin typeface="Consolas" panose="020B0609020204030204" pitchFamily="49" charset="0"/>
              </a:rPr>
              <a:t>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elected_cell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torch.argmin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(out[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+ channels[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3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CEB6-F812-4218-A081-AB7B22C5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Evaluating Training &amp; Testing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77C4-499C-4062-9759-D2AE502D5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93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CEB6-F812-4218-A081-AB7B22C5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Evaluating Training &amp; Testing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77C4-499C-4062-9759-D2AE502D5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Binary Cross Entropy Loss</a:t>
            </a:r>
          </a:p>
        </p:txBody>
      </p:sp>
    </p:spTree>
    <p:extLst>
      <p:ext uri="{BB962C8B-B14F-4D97-AF65-F5344CB8AC3E}">
        <p14:creationId xmlns:p14="http://schemas.microsoft.com/office/powerpoint/2010/main" val="148522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CEB6-F812-4218-A081-AB7B22C5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Evaluating Training &amp; Testing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77C4-499C-4062-9759-D2AE502D5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Binary Cross Entropy Loss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3BV Solved Percent</a:t>
            </a:r>
          </a:p>
        </p:txBody>
      </p:sp>
    </p:spTree>
    <p:extLst>
      <p:ext uri="{BB962C8B-B14F-4D97-AF65-F5344CB8AC3E}">
        <p14:creationId xmlns:p14="http://schemas.microsoft.com/office/powerpoint/2010/main" val="197992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A4B7-4BBC-4248-BEB9-CC8CB75A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18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all number cells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without detonating any mine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2C30B-A992-44A6-9645-0546773F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6972"/>
            <a:ext cx="4810125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79B6B-F02C-4E01-A8DB-4AECECC3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7" y="2345072"/>
            <a:ext cx="47910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88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CEB6-F812-4218-A081-AB7B22C5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Evaluating Training &amp; Testing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77C4-499C-4062-9759-D2AE502D5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Binary Cross Entropy Loss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3BV Solved Percent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Win rate (least important, more later)</a:t>
            </a:r>
          </a:p>
        </p:txBody>
      </p:sp>
    </p:spTree>
    <p:extLst>
      <p:ext uri="{BB962C8B-B14F-4D97-AF65-F5344CB8AC3E}">
        <p14:creationId xmlns:p14="http://schemas.microsoft.com/office/powerpoint/2010/main" val="4246644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E0C5-15A5-45F2-9915-AB3B09DF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Bechtel's Board Benchmark Value (3BV)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546B-452D-4B32-9CA9-3F5EBCF6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BDFE0-62EC-46EC-BD8D-B04F3DCF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http://www.stephan-bechtel.de/3bv.htm</a:t>
            </a:r>
          </a:p>
        </p:txBody>
      </p:sp>
    </p:spTree>
    <p:extLst>
      <p:ext uri="{BB962C8B-B14F-4D97-AF65-F5344CB8AC3E}">
        <p14:creationId xmlns:p14="http://schemas.microsoft.com/office/powerpoint/2010/main" val="338825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E0C5-15A5-45F2-9915-AB3B09DF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Bechtel's Board Benchmark Value (3BV)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546B-452D-4B32-9CA9-3F5EBCF6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minimum number of left button clicks to win current game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BDFE0-62EC-46EC-BD8D-B04F3DCF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http://www.stephan-bechtel.de/3bv.htm</a:t>
            </a:r>
          </a:p>
        </p:txBody>
      </p:sp>
    </p:spTree>
    <p:extLst>
      <p:ext uri="{BB962C8B-B14F-4D97-AF65-F5344CB8AC3E}">
        <p14:creationId xmlns:p14="http://schemas.microsoft.com/office/powerpoint/2010/main" val="4061035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E0C5-15A5-45F2-9915-AB3B09DF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Bechtel's Board Benchmark Value (3BV)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546B-452D-4B32-9CA9-3F5EBCF6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minimum number of left button clicks to win current game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Usually used to indicate the difficulty of current board.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BDFE0-62EC-46EC-BD8D-B04F3DCF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http://www.stephan-bechtel.de/3bv.htm</a:t>
            </a:r>
          </a:p>
        </p:txBody>
      </p:sp>
    </p:spTree>
    <p:extLst>
      <p:ext uri="{BB962C8B-B14F-4D97-AF65-F5344CB8AC3E}">
        <p14:creationId xmlns:p14="http://schemas.microsoft.com/office/powerpoint/2010/main" val="3005175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E0C5-15A5-45F2-9915-AB3B09DF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Bechtel's Board Benchmark Value (3BV)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546B-452D-4B32-9CA9-3F5EBCF6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minimum number of left button clicks to win current game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Usually used to indicate the difficulty of current board.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BDFE0-62EC-46EC-BD8D-B04F3DCF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http://www.stephan-bechtel.de/3bv.htm</a:t>
            </a:r>
          </a:p>
          <a:p>
            <a:pPr algn="l"/>
            <a:r>
              <a:rPr lang="en-US" dirty="0"/>
              <a:t>http://saolei.wang/BBS/Title.asp?Id=227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FADF1-F0A9-4767-842B-3B672E35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98" y="3140374"/>
            <a:ext cx="2181225" cy="2181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D5382-7C5D-43F5-B0E2-164EF5E0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588" y="3111799"/>
            <a:ext cx="2247900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7F53D-28B1-427C-A395-6DED81D58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25" y="3140374"/>
            <a:ext cx="2228850" cy="2200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E0CFF5-9548-4EBA-82FB-17288E44D043}"/>
              </a:ext>
            </a:extLst>
          </p:cNvPr>
          <p:cNvSpPr txBox="1"/>
          <p:nvPr/>
        </p:nvSpPr>
        <p:spPr>
          <a:xfrm>
            <a:off x="998290" y="5564615"/>
            <a:ext cx="283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3BV = 1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3BV Solved % = 1/1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1360D7-E0FE-4314-A11D-7B43A7CF69E9}"/>
              </a:ext>
            </a:extLst>
          </p:cNvPr>
          <p:cNvSpPr txBox="1"/>
          <p:nvPr/>
        </p:nvSpPr>
        <p:spPr>
          <a:xfrm>
            <a:off x="4723002" y="5564615"/>
            <a:ext cx="291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3BV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3BV Solved % = 4/4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614485E-45CA-4B62-9A08-EE75F1A7E104}"/>
              </a:ext>
            </a:extLst>
          </p:cNvPr>
          <p:cNvSpPr txBox="1"/>
          <p:nvPr/>
        </p:nvSpPr>
        <p:spPr>
          <a:xfrm>
            <a:off x="7226765" y="5567329"/>
            <a:ext cx="291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3BV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3BV Solved % = 1/4</a:t>
            </a:r>
          </a:p>
        </p:txBody>
      </p:sp>
    </p:spTree>
    <p:extLst>
      <p:ext uri="{BB962C8B-B14F-4D97-AF65-F5344CB8AC3E}">
        <p14:creationId xmlns:p14="http://schemas.microsoft.com/office/powerpoint/2010/main" val="3415979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F5D7-9FC5-44B5-814A-15CA23FE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#opened grids / #total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65D3A-6975-49CF-ACC2-79CBF11E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3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F5D7-9FC5-44B5-814A-15CA23FE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#opened grids / #total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65D3A-6975-49CF-ACC2-79CBF11E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3BV Solved % is better</a:t>
            </a:r>
          </a:p>
        </p:txBody>
      </p:sp>
    </p:spTree>
    <p:extLst>
      <p:ext uri="{BB962C8B-B14F-4D97-AF65-F5344CB8AC3E}">
        <p14:creationId xmlns:p14="http://schemas.microsoft.com/office/powerpoint/2010/main" val="4237701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F5D7-9FC5-44B5-814A-15CA23FE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#opened grids / #total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65D3A-6975-49CF-ACC2-79CBF11E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3BV Solved % is better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Can be overly optimistic and biased</a:t>
            </a:r>
          </a:p>
        </p:txBody>
      </p:sp>
    </p:spTree>
    <p:extLst>
      <p:ext uri="{BB962C8B-B14F-4D97-AF65-F5344CB8AC3E}">
        <p14:creationId xmlns:p14="http://schemas.microsoft.com/office/powerpoint/2010/main" val="75915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D2DB4-1FC7-4A41-A26D-8CAAEF57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89" y="1464133"/>
            <a:ext cx="4772025" cy="305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C2DDB-60C3-4608-BAD7-AB8DC714A08F}"/>
              </a:ext>
            </a:extLst>
          </p:cNvPr>
          <p:cNvSpPr txBox="1"/>
          <p:nvPr/>
        </p:nvSpPr>
        <p:spPr>
          <a:xfrm>
            <a:off x="1315063" y="4756557"/>
            <a:ext cx="430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#opened / # total =  51 / 480 = 10.625%</a:t>
            </a:r>
          </a:p>
          <a:p>
            <a:r>
              <a:rPr lang="en-US" dirty="0">
                <a:solidFill>
                  <a:schemeClr val="bg1"/>
                </a:solidFill>
              </a:rPr>
              <a:t>3BV Solved % = 1 / 142 =  0.7%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ECC7EA-A389-4338-B2B8-049139178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629" y="1473658"/>
            <a:ext cx="4786936" cy="305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4A952-3B72-4F22-A38B-113B48D1FC48}"/>
              </a:ext>
            </a:extLst>
          </p:cNvPr>
          <p:cNvSpPr txBox="1"/>
          <p:nvPr/>
        </p:nvSpPr>
        <p:spPr>
          <a:xfrm>
            <a:off x="6752014" y="4756557"/>
            <a:ext cx="430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#opened / # total =  1 / 480 = 0.2%</a:t>
            </a:r>
          </a:p>
          <a:p>
            <a:r>
              <a:rPr lang="en-US" dirty="0">
                <a:solidFill>
                  <a:schemeClr val="bg1"/>
                </a:solidFill>
              </a:rPr>
              <a:t>3BV Solved % = 1 / 166 =  0.6%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8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E074-6D82-4B69-BE7A-DE894797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884B-F48B-4109-B930-9AD4CAF3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240"/>
            <a:ext cx="10515600" cy="46837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Model 1: four conv2d with 64 3x3 kernels (9 x 9 receptive field)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Batch num: 7000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beginner: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Mean 3BV solved percent in game 9999: </a:t>
            </a:r>
            <a:r>
              <a:rPr lang="en-US" dirty="0">
                <a:solidFill>
                  <a:srgbClr val="00B0F0"/>
                </a:solidFill>
              </a:rPr>
              <a:t>96.09812661038097%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Proportion of games won in game 9999: 84.98%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intermediate: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Mean 3BV solved percent in game 9999: </a:t>
            </a:r>
            <a:r>
              <a:rPr lang="en-US" dirty="0">
                <a:solidFill>
                  <a:srgbClr val="00B0F0"/>
                </a:solidFill>
              </a:rPr>
              <a:t>96.97294478076512%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Proportion of games won in game 9999: 78.66%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expert: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Mean 3BV solved percent in game 9999: </a:t>
            </a:r>
            <a:r>
              <a:rPr lang="en-US" dirty="0">
                <a:solidFill>
                  <a:srgbClr val="00B0F0"/>
                </a:solidFill>
              </a:rPr>
              <a:t>79.30473551616386%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Proportion of games won in game 9999: 23.44%</a:t>
            </a:r>
          </a:p>
        </p:txBody>
      </p:sp>
    </p:spTree>
    <p:extLst>
      <p:ext uri="{BB962C8B-B14F-4D97-AF65-F5344CB8AC3E}">
        <p14:creationId xmlns:p14="http://schemas.microsoft.com/office/powerpoint/2010/main" val="219601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37AC-E442-4077-BA57-DF4BE56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ECD8-A3E3-40C8-9303-0759D4AE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9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E074-6D82-4B69-BE7A-DE894797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884B-F48B-4109-B930-9AD4CAF3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240"/>
            <a:ext cx="10515600" cy="46837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Model 2: five conv2d with 64 3x3 kernels (11 x 11 receptive field)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Batch num: 5500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beginner: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Mean 3BV solved percent in game 9999: </a:t>
            </a:r>
            <a:r>
              <a:rPr lang="en-US" dirty="0">
                <a:solidFill>
                  <a:srgbClr val="00B0F0"/>
                </a:solidFill>
              </a:rPr>
              <a:t>96.1602823500413%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Proportion of games won in game 9999: 85.37%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intermediate: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Mean 3BV solved percent in game 9999: </a:t>
            </a:r>
            <a:r>
              <a:rPr lang="en-US" dirty="0">
                <a:solidFill>
                  <a:srgbClr val="00B0F0"/>
                </a:solidFill>
              </a:rPr>
              <a:t>97.11878441406813%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Proportion of games won in game 9999: 79.92%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expert: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Mean 3BV solved percent in game 9999: </a:t>
            </a:r>
            <a:r>
              <a:rPr lang="en-US" dirty="0">
                <a:solidFill>
                  <a:srgbClr val="00B0F0"/>
                </a:solidFill>
              </a:rPr>
              <a:t>81.28574584107508%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Proportion of games won in game 9999: 25.569999999999997%</a:t>
            </a:r>
          </a:p>
        </p:txBody>
      </p:sp>
    </p:spTree>
    <p:extLst>
      <p:ext uri="{BB962C8B-B14F-4D97-AF65-F5344CB8AC3E}">
        <p14:creationId xmlns:p14="http://schemas.microsoft.com/office/powerpoint/2010/main" val="3596851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BAEC-4E8C-43D9-8677-E1ADFC60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Plots</a:t>
            </a:r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4D51DB67-2D96-40A3-8F53-D669C73A0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74" y="1934978"/>
            <a:ext cx="4941426" cy="3328158"/>
          </a:xfrm>
          <a:solidFill>
            <a:schemeClr val="bg1"/>
          </a:solidFill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7C72EF-7369-4872-9176-784085AE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6869"/>
            <a:ext cx="4979534" cy="33662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F8D48-3162-4148-B2DE-07F9868EF05C}"/>
              </a:ext>
            </a:extLst>
          </p:cNvPr>
          <p:cNvSpPr txBox="1"/>
          <p:nvPr/>
        </p:nvSpPr>
        <p:spPr>
          <a:xfrm>
            <a:off x="2042166" y="5469317"/>
            <a:ext cx="257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Binary Cross Entropy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F8DAF-DB19-41FD-B657-246FA78C227C}"/>
              </a:ext>
            </a:extLst>
          </p:cNvPr>
          <p:cNvSpPr txBox="1"/>
          <p:nvPr/>
        </p:nvSpPr>
        <p:spPr>
          <a:xfrm>
            <a:off x="7884640" y="5507426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3BV Solved Percent</a:t>
            </a:r>
          </a:p>
        </p:txBody>
      </p:sp>
    </p:spTree>
    <p:extLst>
      <p:ext uri="{BB962C8B-B14F-4D97-AF65-F5344CB8AC3E}">
        <p14:creationId xmlns:p14="http://schemas.microsoft.com/office/powerpoint/2010/main" val="2446953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1083-0B95-4580-9450-D11142D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Solve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3bv_beginner">
            <a:hlinkClick r:id="" action="ppaction://media"/>
            <a:extLst>
              <a:ext uri="{FF2B5EF4-FFF2-40B4-BE49-F238E27FC236}">
                <a16:creationId xmlns:a16="http://schemas.microsoft.com/office/drawing/2014/main" id="{2F4C905D-58F9-4EF3-A779-596E708BBE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72282" y="1630319"/>
            <a:ext cx="7735887" cy="4351338"/>
          </a:xfrm>
        </p:spPr>
      </p:pic>
      <p:pic>
        <p:nvPicPr>
          <p:cNvPr id="5" name="3bv_intermed">
            <a:hlinkClick r:id="" action="ppaction://media"/>
            <a:extLst>
              <a:ext uri="{FF2B5EF4-FFF2-40B4-BE49-F238E27FC236}">
                <a16:creationId xmlns:a16="http://schemas.microsoft.com/office/drawing/2014/main" id="{DA4F8C6E-6B80-4721-9710-810AD8EAF4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0722" y="1690688"/>
            <a:ext cx="7628389" cy="42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9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1083-0B95-4580-9450-D11142D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Solves</a:t>
            </a:r>
          </a:p>
        </p:txBody>
      </p:sp>
      <p:pic>
        <p:nvPicPr>
          <p:cNvPr id="4" name="3bv_12_77">
            <a:hlinkClick r:id="" action="ppaction://media"/>
            <a:extLst>
              <a:ext uri="{FF2B5EF4-FFF2-40B4-BE49-F238E27FC236}">
                <a16:creationId xmlns:a16="http://schemas.microsoft.com/office/drawing/2014/main" id="{25C3C37E-5EDD-4695-82B1-C7E7C7B234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6164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35BA-3A3F-4A8B-BFC4-342FD903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Win Rate for Expert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46E5D-BEC2-4197-A33C-02958247D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For a traditional Minesweeper AI using logic: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Only 5.4% games can be won without guessing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28.6% games can be won with guessing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Another reason to check 3BV Solved 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7098E-E52C-4991-A59B-1C764849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5268286" cy="365125"/>
          </a:xfrm>
        </p:spPr>
        <p:txBody>
          <a:bodyPr/>
          <a:lstStyle/>
          <a:p>
            <a:pPr algn="l"/>
            <a:r>
              <a:rPr lang="en-US" dirty="0"/>
              <a:t>http://www.cs.toronto.edu/~cvs/minesweeper/minesweeper.pdf</a:t>
            </a:r>
          </a:p>
        </p:txBody>
      </p:sp>
    </p:spTree>
    <p:extLst>
      <p:ext uri="{BB962C8B-B14F-4D97-AF65-F5344CB8AC3E}">
        <p14:creationId xmlns:p14="http://schemas.microsoft.com/office/powerpoint/2010/main" val="3039892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85E5-9BB6-4A59-8687-7DCF52DF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so Low?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B2284C-9CEF-4E4A-BCE3-836D806DF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711" y="1694114"/>
            <a:ext cx="1169552" cy="1139175"/>
          </a:xfrm>
        </p:spPr>
      </p:pic>
      <p:pic>
        <p:nvPicPr>
          <p:cNvPr id="7" name="Picture 6" descr="A close up of a scoreboard&#10;&#10;Description automatically generated">
            <a:extLst>
              <a:ext uri="{FF2B5EF4-FFF2-40B4-BE49-F238E27FC236}">
                <a16:creationId xmlns:a16="http://schemas.microsoft.com/office/drawing/2014/main" id="{95C01383-31BC-4079-BACE-0F15C9461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067" y="3978093"/>
            <a:ext cx="2039327" cy="1325563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13D0A218-017F-4C17-9D8D-8DB3AF30A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35" y="4218844"/>
            <a:ext cx="1752390" cy="1084812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4E30D271-C043-477A-8F8C-B1D7B2426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37" y="1590433"/>
            <a:ext cx="1546721" cy="1338952"/>
          </a:xfrm>
          <a:prstGeom prst="rect">
            <a:avLst/>
          </a:prstGeom>
        </p:spPr>
      </p:pic>
      <p:pic>
        <p:nvPicPr>
          <p:cNvPr id="13" name="Picture 12" descr="A picture containing rug&#10;&#10;Description automatically generated">
            <a:extLst>
              <a:ext uri="{FF2B5EF4-FFF2-40B4-BE49-F238E27FC236}">
                <a16:creationId xmlns:a16="http://schemas.microsoft.com/office/drawing/2014/main" id="{D7D12918-19D6-4FB6-94B0-0D0887519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41" y="1933380"/>
            <a:ext cx="1004139" cy="89844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F5D86-6CC6-4B8E-AACB-73866994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802" y="3796554"/>
            <a:ext cx="22098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94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623D-9034-4AC6-9E08-9B101B3F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2661-44B3-4C73-888E-C8966F0C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13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623D-9034-4AC6-9E08-9B101B3F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2661-44B3-4C73-888E-C8966F0C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Fantastic win rate compared to human</a:t>
            </a:r>
          </a:p>
        </p:txBody>
      </p:sp>
    </p:spTree>
    <p:extLst>
      <p:ext uri="{BB962C8B-B14F-4D97-AF65-F5344CB8AC3E}">
        <p14:creationId xmlns:p14="http://schemas.microsoft.com/office/powerpoint/2010/main" val="837586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623D-9034-4AC6-9E08-9B101B3F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2661-44B3-4C73-888E-C8966F0C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Fantastic win rate compared to human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9 x 9 vs. 11 x 11 receptive field size has no distinctive differences </a:t>
            </a:r>
          </a:p>
        </p:txBody>
      </p:sp>
    </p:spTree>
    <p:extLst>
      <p:ext uri="{BB962C8B-B14F-4D97-AF65-F5344CB8AC3E}">
        <p14:creationId xmlns:p14="http://schemas.microsoft.com/office/powerpoint/2010/main" val="2610457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623D-9034-4AC6-9E08-9B101B3F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2661-44B3-4C73-888E-C8966F0C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Fantastic win rate compared to human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9 x 9 vs. 11 x 11 receptive field size has no distinctive differences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network successfully learned all the logical paradigms solves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53F4AE6-C89D-47FE-B835-76DDF9B6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http://saolei.wang/BBS/Title.asp?Id=362</a:t>
            </a:r>
          </a:p>
        </p:txBody>
      </p:sp>
    </p:spTree>
    <p:extLst>
      <p:ext uri="{BB962C8B-B14F-4D97-AF65-F5344CB8AC3E}">
        <p14:creationId xmlns:p14="http://schemas.microsoft.com/office/powerpoint/2010/main" val="299118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37AC-E442-4077-BA57-DF4BE56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ECD8-A3E3-40C8-9303-0759D4AE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Use current Model to play Minesweeper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895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623D-9034-4AC6-9E08-9B101B3F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2661-44B3-4C73-888E-C8966F0C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Fantastic win rate compared to human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9 x 9 vs. 11 x 11 receptive field size has no distinctive differences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network successfully learned all the logical paradigms solves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Current strongest AI has win rate at 43% - 50% (link below)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4C438-9E36-46C4-84B3-E75EA565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http://saolei.wang/BBS/Title.asp?Id=362</a:t>
            </a:r>
          </a:p>
          <a:p>
            <a:pPr algn="l"/>
            <a:r>
              <a:rPr lang="en-US" dirty="0"/>
              <a:t>https://luckytoilet.wordpress.com/2012/12/23/2125/</a:t>
            </a:r>
          </a:p>
        </p:txBody>
      </p:sp>
    </p:spTree>
    <p:extLst>
      <p:ext uri="{BB962C8B-B14F-4D97-AF65-F5344CB8AC3E}">
        <p14:creationId xmlns:p14="http://schemas.microsoft.com/office/powerpoint/2010/main" val="2709386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623D-9034-4AC6-9E08-9B101B3F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2661-44B3-4C73-888E-C8966F0C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Fantastic win rate compared to human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9 x 9 vs. 11 x 11 receptive field size has no distinctive differences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network successfully learned all the logical paradigms solves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Current strongest AI has win rate at 43% - 50% (link below)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Shows no guessing &amp; end-game strategies compared to strongest AI.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F261443-8797-41AA-9A16-11A1B7640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http://saolei.wang/BBS/Title.asp?Id=362</a:t>
            </a:r>
          </a:p>
          <a:p>
            <a:pPr algn="l"/>
            <a:r>
              <a:rPr lang="en-US" dirty="0"/>
              <a:t>https://luckytoilet.wordpress.com/2012/12/23/2125/</a:t>
            </a:r>
          </a:p>
        </p:txBody>
      </p:sp>
    </p:spTree>
    <p:extLst>
      <p:ext uri="{BB962C8B-B14F-4D97-AF65-F5344CB8AC3E}">
        <p14:creationId xmlns:p14="http://schemas.microsoft.com/office/powerpoint/2010/main" val="2737002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0AF-CE5C-443F-B9D9-A2D09EC9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Limitations of CNN Minesweeper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D6939-4A67-4098-83EE-E69576F2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Guessing strategy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817EA-E3DB-4B45-AB08-2D746503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https://luckytoilet.wordpress.com/2012/12/23/2125/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378D2D-FCAE-4737-9D37-5DF44D3E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8" y="2815432"/>
            <a:ext cx="23145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25B8F9B-1BFE-4294-A887-FBD9A4B5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232" y="1825625"/>
            <a:ext cx="3093536" cy="41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5CB5058-5F2B-4F8A-AF56-05CF7C02A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37" y="2815432"/>
            <a:ext cx="23145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31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00AF-CE5C-443F-B9D9-A2D09EC9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Limitations of CNN Minesweeper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D6939-4A67-4098-83EE-E69576F2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End game strategies for Flag Style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817EA-E3DB-4B45-AB08-2D746503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https://luckytoilet.wordpress.com/2012/12/23/2125/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C41CB9B-9A26-4985-BB9D-DCBC30D25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76" y="2528887"/>
            <a:ext cx="17526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8ECE616-47EE-461D-9C50-8A8BA0B8F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57" y="1923257"/>
            <a:ext cx="11239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0A226F0-1A2F-49EE-9C82-65764D70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76" y="4805363"/>
            <a:ext cx="24098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326BF-B4A0-4005-82FB-22BA5079B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231" y="3176588"/>
            <a:ext cx="4800600" cy="30003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121569-0B03-4B80-8CDB-EF1FED90C6E7}"/>
              </a:ext>
            </a:extLst>
          </p:cNvPr>
          <p:cNvCxnSpPr/>
          <p:nvPr/>
        </p:nvCxnSpPr>
        <p:spPr>
          <a:xfrm>
            <a:off x="5268286" y="3428999"/>
            <a:ext cx="119123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91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9264-A9B9-44F4-A20A-269139A3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&amp; 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8201-FEAC-4CD1-B55D-A1562273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https://github.com/ryanbaldini/MineSweeperNeuralNet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https://luckytoilet.wordpress.com/2012/12/23/2125/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http://www.cs.toronto.edu/~cvs/minesweeper/minesweeper.pdf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http://www.stephan-bechtel.de/3bv.htm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http://saolei.wang/Main/Index.asp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076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CCC16-B453-4027-A537-2736A3FAE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Thank You!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76A693-73E8-400D-8368-2B4727141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5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37AC-E442-4077-BA57-DF4BE56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ECD8-A3E3-40C8-9303-0759D4AE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Use current Model to play Minesweeper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Play 1000 steps/samples, generate 1000 inputs and labels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(Don’t care about wins and loses)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18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37AC-E442-4077-BA57-DF4BE56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ECD8-A3E3-40C8-9303-0759D4AE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Use current Model to play Minesweeper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Play 1000 steps/samples, generate 1000 inputs and labels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(Don’t care about wins and loses)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Train the model</a:t>
            </a:r>
          </a:p>
        </p:txBody>
      </p:sp>
    </p:spTree>
    <p:extLst>
      <p:ext uri="{BB962C8B-B14F-4D97-AF65-F5344CB8AC3E}">
        <p14:creationId xmlns:p14="http://schemas.microsoft.com/office/powerpoint/2010/main" val="380434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37AC-E442-4077-BA57-DF4BE56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ECD8-A3E3-40C8-9303-0759D4AE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Use current Model to play Minesweeper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Play 1000 steps/samples, generate 1000 inputs and labels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(Don’t care about wins and loses)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Train the model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Repeat 5000+ times/batches</a:t>
            </a:r>
          </a:p>
        </p:txBody>
      </p:sp>
    </p:spTree>
    <p:extLst>
      <p:ext uri="{BB962C8B-B14F-4D97-AF65-F5344CB8AC3E}">
        <p14:creationId xmlns:p14="http://schemas.microsoft.com/office/powerpoint/2010/main" val="236182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37AC-E442-4077-BA57-DF4BE56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ECD8-A3E3-40C8-9303-0759D4AE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Input: </a:t>
            </a:r>
            <a:r>
              <a:rPr lang="en-US" dirty="0">
                <a:solidFill>
                  <a:schemeClr val="bg1"/>
                </a:solidFill>
              </a:rPr>
              <a:t>current game board array (16 x 30)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-with some preprocessing (more on that soon)</a:t>
            </a:r>
          </a:p>
        </p:txBody>
      </p:sp>
    </p:spTree>
    <p:extLst>
      <p:ext uri="{BB962C8B-B14F-4D97-AF65-F5344CB8AC3E}">
        <p14:creationId xmlns:p14="http://schemas.microsoft.com/office/powerpoint/2010/main" val="3128259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9995</Words>
  <Application>Microsoft Office PowerPoint</Application>
  <PresentationFormat>Widescreen</PresentationFormat>
  <Paragraphs>406</Paragraphs>
  <Slides>55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Office Theme</vt:lpstr>
      <vt:lpstr>Minesweeper AI</vt:lpstr>
      <vt:lpstr>Minesweeper Game</vt:lpstr>
      <vt:lpstr>Open all number cells  without detonating any mine</vt:lpstr>
      <vt:lpstr>Train Process</vt:lpstr>
      <vt:lpstr>Train Process</vt:lpstr>
      <vt:lpstr>Train Process</vt:lpstr>
      <vt:lpstr>Train Process</vt:lpstr>
      <vt:lpstr>Train Process</vt:lpstr>
      <vt:lpstr>Train Process</vt:lpstr>
      <vt:lpstr>Train Process</vt:lpstr>
      <vt:lpstr>Train Process</vt:lpstr>
      <vt:lpstr>Input</vt:lpstr>
      <vt:lpstr>Channel 1: Binary Revealed Map</vt:lpstr>
      <vt:lpstr>Channel 2: Binary “On the Board” Map</vt:lpstr>
      <vt:lpstr>Channel 2: Binary “On the Board” Map</vt:lpstr>
      <vt:lpstr>Channel 3: One Hot Encoding for 0</vt:lpstr>
      <vt:lpstr>Channel 4: One Hot Encoding for 1</vt:lpstr>
      <vt:lpstr>Channel 5: One Hot Encoding for 2</vt:lpstr>
      <vt:lpstr>Channel 6: One Hot Encoding for 3</vt:lpstr>
      <vt:lpstr>Channel 7-11: One Hot Encoding for 4-8</vt:lpstr>
      <vt:lpstr>Model</vt:lpstr>
      <vt:lpstr>Code</vt:lpstr>
      <vt:lpstr>Code</vt:lpstr>
      <vt:lpstr>Revealed Mask</vt:lpstr>
      <vt:lpstr>Revealed Mask</vt:lpstr>
      <vt:lpstr>Revealed Mask</vt:lpstr>
      <vt:lpstr>Evaluating Training &amp; Testing Models</vt:lpstr>
      <vt:lpstr>Evaluating Training &amp; Testing Models</vt:lpstr>
      <vt:lpstr>Evaluating Training &amp; Testing Models</vt:lpstr>
      <vt:lpstr>Evaluating Training &amp; Testing Models</vt:lpstr>
      <vt:lpstr>Bechtel's Board Benchmark Value (3BV)</vt:lpstr>
      <vt:lpstr>Bechtel's Board Benchmark Value (3BV)</vt:lpstr>
      <vt:lpstr>Bechtel's Board Benchmark Value (3BV)</vt:lpstr>
      <vt:lpstr>Bechtel's Board Benchmark Value (3BV)</vt:lpstr>
      <vt:lpstr>#opened grids / #total grids</vt:lpstr>
      <vt:lpstr>#opened grids / #total grids</vt:lpstr>
      <vt:lpstr>#opened grids / #total grids</vt:lpstr>
      <vt:lpstr>PowerPoint Presentation</vt:lpstr>
      <vt:lpstr>Our result</vt:lpstr>
      <vt:lpstr>Our result</vt:lpstr>
      <vt:lpstr>Plots</vt:lpstr>
      <vt:lpstr>Sample Solves</vt:lpstr>
      <vt:lpstr>Sample Solves</vt:lpstr>
      <vt:lpstr>Win Rate for Expert</vt:lpstr>
      <vt:lpstr>Why so Low?</vt:lpstr>
      <vt:lpstr>Conclusion</vt:lpstr>
      <vt:lpstr>Conclusion</vt:lpstr>
      <vt:lpstr>Conclusion</vt:lpstr>
      <vt:lpstr>Conclusion</vt:lpstr>
      <vt:lpstr>Conclusion</vt:lpstr>
      <vt:lpstr>Conclusion</vt:lpstr>
      <vt:lpstr>Limitations of CNN Minesweeper AI</vt:lpstr>
      <vt:lpstr>Limitations of CNN Minesweeper AI</vt:lpstr>
      <vt:lpstr>References &amp; Related Works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Minesweeper AI</dc:title>
  <dc:creator>Yang Liu</dc:creator>
  <cp:lastModifiedBy>Yang Liu</cp:lastModifiedBy>
  <cp:revision>43</cp:revision>
  <dcterms:created xsi:type="dcterms:W3CDTF">2020-06-12T06:57:17Z</dcterms:created>
  <dcterms:modified xsi:type="dcterms:W3CDTF">2020-06-13T00:38:56Z</dcterms:modified>
</cp:coreProperties>
</file>